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3F"/>
    <a:srgbClr val="DCC554"/>
    <a:srgbClr val="E1E977"/>
    <a:srgbClr val="E6E100"/>
    <a:srgbClr val="EBE600"/>
    <a:srgbClr val="99FFCC"/>
    <a:srgbClr val="669900"/>
    <a:srgbClr val="008080"/>
    <a:srgbClr val="DDDDDD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34" autoAdjust="0"/>
    <p:restoredTop sz="94660"/>
  </p:normalViewPr>
  <p:slideViewPr>
    <p:cSldViewPr>
      <p:cViewPr varScale="1">
        <p:scale>
          <a:sx n="14" d="100"/>
          <a:sy n="14" d="100"/>
        </p:scale>
        <p:origin x="1744" y="6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1000">
              <a:srgbClr val="96B9B0"/>
            </a:gs>
            <a:gs pos="0">
              <a:srgbClr val="01563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solidFill>
            <a:srgbClr val="DCC554"/>
          </a:solidFill>
          <a:ln w="60325" cap="flat">
            <a:solidFill>
              <a:srgbClr val="01563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>
                <a:solidFill>
                  <a:schemeClr val="bg1"/>
                </a:solidFill>
                <a:latin typeface="Lucida Bright" pitchFamily="18" charset="0"/>
              </a:rPr>
              <a:t>Route Optimization</a:t>
            </a:r>
            <a:br>
              <a:rPr lang="en-US" altLang="en-US" sz="6000" dirty="0"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bg1"/>
                </a:solidFill>
                <a:latin typeface="Lucida Bright" pitchFamily="18" charset="0"/>
              </a:rPr>
              <a:t>Matthew Bagazinski</a:t>
            </a:r>
            <a:br>
              <a:rPr lang="en-US" altLang="en-US" sz="72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bg1"/>
                </a:solidFill>
                <a:latin typeface="Lucida Bright" pitchFamily="18" charset="0"/>
              </a:rPr>
              <a:t>Detroit Cristo Rey High School, Physics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965200" y="8017210"/>
            <a:ext cx="13893800" cy="3592999"/>
          </a:xfrm>
          <a:prstGeom prst="snip2DiagRect">
            <a:avLst/>
          </a:prstGeom>
          <a:solidFill>
            <a:srgbClr val="DCC55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1563F"/>
                </a:solidFill>
                <a:latin typeface="+mj-lt"/>
              </a:rPr>
              <a:t>Solving the Travelling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1563F"/>
                </a:solidFill>
                <a:latin typeface="+mj-lt"/>
              </a:rPr>
              <a:t>Salesman Problem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163800" y="8017209"/>
            <a:ext cx="13568363" cy="3592999"/>
          </a:xfrm>
          <a:prstGeom prst="snip2DiagRect">
            <a:avLst/>
          </a:prstGeom>
          <a:solidFill>
            <a:srgbClr val="DCC55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1563F"/>
                </a:solidFill>
                <a:latin typeface="+mj-lt"/>
              </a:rPr>
              <a:t>Engineering Design in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1563F"/>
                </a:solidFill>
                <a:latin typeface="+mj-lt"/>
              </a:rPr>
              <a:t>Science Classroom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8956000" y="8017208"/>
            <a:ext cx="13893800" cy="3592999"/>
          </a:xfrm>
          <a:prstGeom prst="snip2DiagRect">
            <a:avLst/>
          </a:prstGeom>
          <a:solidFill>
            <a:srgbClr val="DCC55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1563F"/>
                </a:solidFill>
                <a:latin typeface="+mj-lt"/>
              </a:rPr>
              <a:t>Designing an Efficient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1563F"/>
                </a:solidFill>
                <a:latin typeface="+mj-lt"/>
              </a:rPr>
              <a:t>School Day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314450"/>
            <a:ext cx="457200" cy="5486400"/>
          </a:xfrm>
          <a:prstGeom prst="rect">
            <a:avLst/>
          </a:prstGeom>
          <a:solidFill>
            <a:srgbClr val="01563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24200" y="1304925"/>
            <a:ext cx="457200" cy="5486400"/>
          </a:xfrm>
          <a:prstGeom prst="rect">
            <a:avLst/>
          </a:prstGeom>
          <a:solidFill>
            <a:srgbClr val="01563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>
              <a:solidFill>
                <a:srgbClr val="01563F"/>
              </a:solidFill>
            </a:endParaRPr>
          </a:p>
        </p:txBody>
      </p:sp>
      <p:pic>
        <p:nvPicPr>
          <p:cNvPr id="3090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4314" l="2761" r="95464">
                        <a14:foregroundMark x1="8679" y1="47647" x2="7298" y2="50784"/>
                        <a14:foregroundMark x1="33728" y1="9608" x2="34714" y2="11765"/>
                        <a14:foregroundMark x1="49310" y1="11373" x2="50296" y2="10392"/>
                        <a14:foregroundMark x1="50296" y1="7255" x2="50296" y2="2745"/>
                        <a14:foregroundMark x1="87179" y1="48627" x2="95464" y2="50000"/>
                        <a14:foregroundMark x1="51677" y1="86667" x2="49704" y2="94314"/>
                        <a14:foregroundMark x1="8284" y1="32745" x2="6312" y2="31765"/>
                        <a14:foregroundMark x1="7692" y1="50784" x2="2761" y2="50784"/>
                        <a14:foregroundMark x1="25049" y1="41765" x2="38264" y2="58431"/>
                        <a14:foregroundMark x1="37870" y1="51765" x2="36884" y2="37647"/>
                        <a14:foregroundMark x1="36489" y1="42157" x2="46154" y2="37647"/>
                        <a14:foregroundMark x1="42998" y1="41373" x2="54241" y2="54510"/>
                        <a14:foregroundMark x1="49310" y1="48627" x2="58974" y2="56667"/>
                        <a14:foregroundMark x1="50690" y1="58431" x2="43393" y2="60784"/>
                        <a14:foregroundMark x1="56607" y1="40000" x2="59369" y2="43529"/>
                        <a14:foregroundMark x1="68047" y1="49412" x2="68047" y2="49412"/>
                        <a14:foregroundMark x1="67061" y1="47647" x2="66272" y2="44902"/>
                        <a14:foregroundMark x1="66667" y1="43922" x2="68047" y2="58039"/>
                        <a14:foregroundMark x1="66667" y1="44510" x2="63905" y2="36275"/>
                        <a14:foregroundMark x1="65286" y1="42157" x2="76726" y2="41373"/>
                        <a14:foregroundMark x1="76331" y1="39412" x2="79882" y2="43137"/>
                        <a14:foregroundMark x1="76331" y1="39020" x2="81262" y2="40392"/>
                        <a14:foregroundMark x1="73570" y1="43529" x2="72584" y2="47255"/>
                        <a14:foregroundMark x1="72978" y1="47255" x2="78107" y2="51765"/>
                        <a14:foregroundMark x1="24655" y1="39020" x2="22288" y2="43137"/>
                        <a14:foregroundMark x1="23669" y1="42549" x2="21893" y2="51176"/>
                        <a14:foregroundMark x1="22880" y1="51176" x2="24655" y2="67647"/>
                        <a14:foregroundMark x1="20907" y1="62157" x2="22288" y2="54510"/>
                        <a14:foregroundMark x1="20907" y1="53137" x2="21499" y2="53137"/>
                        <a14:backgroundMark x1="5917" y1="6275" x2="6903" y2="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200" y="1484995"/>
            <a:ext cx="3276600" cy="32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RET is funded by the National Science Foundation, grant </a:t>
            </a:r>
            <a:r>
              <a:rPr lang="en-US" altLang="en-US" sz="2800">
                <a:solidFill>
                  <a:schemeClr val="bg1"/>
                </a:solidFill>
              </a:rPr>
              <a:t># EEC-1710826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3F2B2-0D66-4005-BD68-6C83C0006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2" y="23545800"/>
            <a:ext cx="8407037" cy="5881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33A9C-F723-435B-A092-A88E30EFD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60" y="13578386"/>
            <a:ext cx="8857027" cy="6642770"/>
          </a:xfrm>
          <a:prstGeom prst="rect">
            <a:avLst/>
          </a:prstGeom>
        </p:spPr>
      </p:pic>
      <p:pic>
        <p:nvPicPr>
          <p:cNvPr id="1026" name="Picture 2" descr="https://www.detroitcristorey.org/pics/header.png">
            <a:extLst>
              <a:ext uri="{FF2B5EF4-FFF2-40B4-BE49-F238E27FC236}">
                <a16:creationId xmlns:a16="http://schemas.microsoft.com/office/drawing/2014/main" id="{1506FAFD-29A4-4747-9A32-8E1637B0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083" y="2128837"/>
            <a:ext cx="5484247" cy="32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076042-9641-4E45-BBD1-F04929DAC9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9" b="98069" l="3219" r="95494">
                        <a14:foregroundMark x1="20815" y1="47639" x2="39485" y2="24678"/>
                        <a14:foregroundMark x1="39485" y1="24678" x2="27468" y2="47639"/>
                        <a14:foregroundMark x1="27468" y1="47639" x2="22532" y2="53433"/>
                        <a14:foregroundMark x1="62017" y1="75966" x2="74464" y2="61159"/>
                        <a14:foregroundMark x1="76395" y1="70815" x2="83476" y2="65021"/>
                        <a14:foregroundMark x1="82403" y1="53863" x2="79185" y2="65880"/>
                        <a14:foregroundMark x1="79185" y1="65880" x2="74034" y2="71030"/>
                        <a14:foregroundMark x1="77468" y1="59871" x2="87554" y2="46567"/>
                        <a14:foregroundMark x1="90773" y1="39700" x2="75751" y2="20601"/>
                        <a14:foregroundMark x1="75751" y1="20601" x2="71245" y2="18240"/>
                        <a14:foregroundMark x1="65021" y1="4721" x2="75751" y2="3219"/>
                        <a14:foregroundMark x1="75751" y1="3219" x2="77897" y2="4506"/>
                        <a14:foregroundMark x1="81330" y1="7082" x2="86481" y2="12232"/>
                        <a14:foregroundMark x1="90773" y1="17382" x2="96137" y2="27468"/>
                        <a14:foregroundMark x1="96137" y1="27468" x2="95494" y2="39270"/>
                        <a14:foregroundMark x1="95494" y1="39270" x2="90773" y2="45064"/>
                        <a14:foregroundMark x1="45708" y1="21245" x2="41845" y2="31760"/>
                        <a14:foregroundMark x1="41845" y1="31760" x2="33262" y2="35408"/>
                        <a14:foregroundMark x1="37554" y1="22103" x2="34335" y2="19528"/>
                        <a14:foregroundMark x1="31116" y1="25107" x2="19528" y2="39914"/>
                        <a14:foregroundMark x1="7082" y1="54506" x2="3219" y2="54506"/>
                        <a14:foregroundMark x1="8798" y1="65021" x2="12017" y2="74464"/>
                        <a14:foregroundMark x1="12661" y1="84549" x2="19742" y2="85408"/>
                        <a14:foregroundMark x1="14378" y1="84549" x2="9657" y2="81330"/>
                        <a14:foregroundMark x1="14807" y1="83906" x2="27682" y2="88841"/>
                        <a14:foregroundMark x1="25966" y1="85193" x2="37554" y2="98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43100" y="14575398"/>
            <a:ext cx="4438650" cy="4438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572825-C525-44E7-9646-E66C53ACF4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1" y="2532751"/>
            <a:ext cx="6451808" cy="3262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5C2C6-6ED8-4D97-8B18-D50682CDDF4F}"/>
              </a:ext>
            </a:extLst>
          </p:cNvPr>
          <p:cNvSpPr txBox="1"/>
          <p:nvPr/>
        </p:nvSpPr>
        <p:spPr>
          <a:xfrm>
            <a:off x="1443038" y="14120401"/>
            <a:ext cx="42684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What is the shortest path that touches all of the given locations?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BEB0BC-3E8E-40AE-A0DC-D6465CC23F4C}"/>
              </a:ext>
            </a:extLst>
          </p:cNvPr>
          <p:cNvSpPr txBox="1"/>
          <p:nvPr/>
        </p:nvSpPr>
        <p:spPr>
          <a:xfrm>
            <a:off x="9471184" y="24252303"/>
            <a:ext cx="50990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Where could a central location be placed to allow multiple, short trips?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09CA8-66DE-4646-9913-76F5DF8AEB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07" b="95890" l="5019" r="94796">
                        <a14:foregroundMark x1="7807" y1="9247" x2="14684" y2="9247"/>
                        <a14:foregroundMark x1="14684" y1="9247" x2="19145" y2="9247"/>
                        <a14:foregroundMark x1="19145" y1="9247" x2="23420" y2="9247"/>
                        <a14:foregroundMark x1="23420" y1="9247" x2="21190" y2="16438"/>
                        <a14:foregroundMark x1="21190" y1="16438" x2="17844" y2="22260"/>
                        <a14:foregroundMark x1="17844" y1="22260" x2="13197" y2="24658"/>
                        <a14:foregroundMark x1="13197" y1="24658" x2="9665" y2="19863"/>
                        <a14:foregroundMark x1="9665" y1="19863" x2="12639" y2="13699"/>
                        <a14:foregroundMark x1="12639" y1="13699" x2="16914" y2="13699"/>
                        <a14:foregroundMark x1="16914" y1="13699" x2="13569" y2="18151"/>
                        <a14:foregroundMark x1="13569" y1="18151" x2="15985" y2="13699"/>
                        <a14:foregroundMark x1="6134" y1="13699" x2="5576" y2="13356"/>
                        <a14:foregroundMark x1="39591" y1="11644" x2="48885" y2="12329"/>
                        <a14:foregroundMark x1="40892" y1="17123" x2="50558" y2="18151"/>
                        <a14:foregroundMark x1="50558" y1="18151" x2="47770" y2="11644"/>
                        <a14:foregroundMark x1="47770" y1="11644" x2="43494" y2="13014"/>
                        <a14:foregroundMark x1="43494" y1="13014" x2="46468" y2="17808"/>
                        <a14:foregroundMark x1="46468" y1="17808" x2="50000" y2="14726"/>
                        <a14:foregroundMark x1="50000" y1="14726" x2="50000" y2="14726"/>
                        <a14:foregroundMark x1="39963" y1="7534" x2="40335" y2="6507"/>
                        <a14:foregroundMark x1="55390" y1="47260" x2="64126" y2="47260"/>
                        <a14:foregroundMark x1="64126" y1="47260" x2="55204" y2="49658"/>
                        <a14:foregroundMark x1="55204" y1="49658" x2="49814" y2="48288"/>
                        <a14:foregroundMark x1="49814" y1="48288" x2="57993" y2="47260"/>
                        <a14:foregroundMark x1="66357" y1="19178" x2="70074" y2="12329"/>
                        <a14:foregroundMark x1="70074" y1="12329" x2="73792" y2="16781"/>
                        <a14:foregroundMark x1="73792" y1="16781" x2="69331" y2="15411"/>
                        <a14:foregroundMark x1="69331" y1="15411" x2="71933" y2="17808"/>
                        <a14:foregroundMark x1="66543" y1="11986" x2="66171" y2="17808"/>
                        <a14:foregroundMark x1="81970" y1="40753" x2="87918" y2="52397"/>
                        <a14:foregroundMark x1="87918" y1="52397" x2="92193" y2="51712"/>
                        <a14:foregroundMark x1="92193" y1="51712" x2="93123" y2="44178"/>
                        <a14:foregroundMark x1="93123" y1="44178" x2="88848" y2="42466"/>
                        <a14:foregroundMark x1="88848" y1="42466" x2="81413" y2="53425"/>
                        <a14:foregroundMark x1="81413" y1="53425" x2="81413" y2="55137"/>
                        <a14:foregroundMark x1="92937" y1="46918" x2="94796" y2="53767"/>
                        <a14:foregroundMark x1="94796" y1="53767" x2="94610" y2="43836"/>
                        <a14:foregroundMark x1="73792" y1="17123" x2="69888" y2="15068"/>
                        <a14:foregroundMark x1="69888" y1="15068" x2="74907" y2="16781"/>
                        <a14:foregroundMark x1="33086" y1="48630" x2="27881" y2="52055"/>
                        <a14:foregroundMark x1="27881" y1="52055" x2="26766" y2="44178"/>
                        <a14:foregroundMark x1="26766" y1="44178" x2="31784" y2="45205"/>
                        <a14:foregroundMark x1="31784" y1="45205" x2="31784" y2="52397"/>
                        <a14:foregroundMark x1="31784" y1="52397" x2="27881" y2="48973"/>
                        <a14:foregroundMark x1="27881" y1="48973" x2="32156" y2="48973"/>
                        <a14:foregroundMark x1="32156" y1="48973" x2="31041" y2="47603"/>
                        <a14:foregroundMark x1="71933" y1="12329" x2="74349" y2="17808"/>
                        <a14:foregroundMark x1="74349" y1="17808" x2="78625" y2="16096"/>
                        <a14:foregroundMark x1="78625" y1="16096" x2="75093" y2="10616"/>
                        <a14:foregroundMark x1="75093" y1="10616" x2="72305" y2="11644"/>
                        <a14:foregroundMark x1="74999" y1="87238" x2="76952" y2="80822"/>
                        <a14:foregroundMark x1="74442" y1="89067" x2="74552" y2="88707"/>
                        <a14:foregroundMark x1="76952" y1="80822" x2="72491" y2="81507"/>
                        <a14:foregroundMark x1="72491" y1="81507" x2="68959" y2="86644"/>
                        <a14:foregroundMark x1="68959" y1="86644" x2="72656" y2="87954"/>
                        <a14:foregroundMark x1="75234" y1="86118" x2="77323" y2="82877"/>
                        <a14:foregroundMark x1="74583" y1="87128" x2="75209" y2="86156"/>
                        <a14:foregroundMark x1="74022" y1="87999" x2="74227" y2="87681"/>
                        <a14:foregroundMark x1="77323" y1="82877" x2="73792" y2="79110"/>
                        <a14:foregroundMark x1="73792" y1="79110" x2="68773" y2="80479"/>
                        <a14:foregroundMark x1="76836" y1="86173" x2="79189" y2="87835"/>
                        <a14:foregroundMark x1="68773" y1="80479" x2="76814" y2="86158"/>
                        <a14:foregroundMark x1="80017" y1="89025" x2="80112" y2="89726"/>
                        <a14:foregroundMark x1="49442" y1="87329" x2="37546" y2="84932"/>
                        <a14:foregroundMark x1="37546" y1="84932" x2="43866" y2="81164"/>
                        <a14:foregroundMark x1="43866" y1="81164" x2="47955" y2="82534"/>
                        <a14:foregroundMark x1="47955" y1="82534" x2="45725" y2="88356"/>
                        <a14:foregroundMark x1="45725" y1="88356" x2="46097" y2="81164"/>
                        <a14:foregroundMark x1="46097" y1="81164" x2="48327" y2="81164"/>
                        <a14:foregroundMark x1="19517" y1="86301" x2="15428" y2="84932"/>
                        <a14:foregroundMark x1="15428" y1="84932" x2="11524" y2="81507"/>
                        <a14:foregroundMark x1="11524" y1="81507" x2="16543" y2="79452"/>
                        <a14:foregroundMark x1="16543" y1="79452" x2="20446" y2="81507"/>
                        <a14:foregroundMark x1="20446" y1="81507" x2="18401" y2="89041"/>
                        <a14:foregroundMark x1="18401" y1="89041" x2="14126" y2="88014"/>
                        <a14:foregroundMark x1="14126" y1="88014" x2="10223" y2="83562"/>
                        <a14:foregroundMark x1="10223" y1="83562" x2="14870" y2="79795"/>
                        <a14:foregroundMark x1="14870" y1="79795" x2="19517" y2="81849"/>
                        <a14:foregroundMark x1="19517" y1="81849" x2="18773" y2="90068"/>
                        <a14:foregroundMark x1="18773" y1="90068" x2="14312" y2="88014"/>
                        <a14:foregroundMark x1="14312" y1="88014" x2="12639" y2="85616"/>
                        <a14:foregroundMark x1="23048" y1="13356" x2="25465" y2="16781"/>
                        <a14:foregroundMark x1="41636" y1="48973" x2="47212" y2="48973"/>
                        <a14:foregroundMark x1="54647" y1="37329" x2="49257" y2="25000"/>
                        <a14:foregroundMark x1="49257" y1="25000" x2="49257" y2="24658"/>
                        <a14:foregroundMark x1="51115" y1="25685" x2="55204" y2="38356"/>
                        <a14:foregroundMark x1="55204" y1="38356" x2="55762" y2="39041"/>
                        <a14:foregroundMark x1="62639" y1="38356" x2="65985" y2="34247"/>
                        <a14:foregroundMark x1="65985" y1="34247" x2="69703" y2="24658"/>
                        <a14:foregroundMark x1="63197" y1="59932" x2="68030" y2="71918"/>
                        <a14:foregroundMark x1="68030" y1="71918" x2="68216" y2="76027"/>
                        <a14:foregroundMark x1="64312" y1="64384" x2="62454" y2="57534"/>
                        <a14:foregroundMark x1="62454" y1="57534" x2="69145" y2="75685"/>
                        <a14:foregroundMark x1="52144" y1="59932" x2="53532" y2="57534"/>
                        <a14:foregroundMark x1="51946" y1="60274" x2="52144" y2="59932"/>
                        <a14:foregroundMark x1="51549" y1="60959" x2="51946" y2="60274"/>
                        <a14:foregroundMark x1="51316" y1="61361" x2="51549" y2="60959"/>
                        <a14:foregroundMark x1="45644" y1="77324" x2="44796" y2="79452"/>
                        <a14:foregroundMark x1="52167" y1="60959" x2="51733" y2="62049"/>
                        <a14:foregroundMark x1="52440" y1="60274" x2="52167" y2="60959"/>
                        <a14:foregroundMark x1="52576" y1="59932" x2="52440" y2="60274"/>
                        <a14:foregroundMark x1="53532" y1="57534" x2="52576" y2="59932"/>
                        <a14:foregroundMark x1="54461" y1="59589" x2="54461" y2="59589"/>
                        <a14:foregroundMark x1="70632" y1="47260" x2="74535" y2="48288"/>
                        <a14:foregroundMark x1="74535" y1="48288" x2="70260" y2="49315"/>
                        <a14:foregroundMark x1="70260" y1="49315" x2="74721" y2="48973"/>
                        <a14:foregroundMark x1="74721" y1="48973" x2="76766" y2="48973"/>
                        <a14:foregroundMark x1="74721" y1="47260" x2="74349" y2="48630"/>
                        <a14:foregroundMark x1="45167" y1="30137" x2="42193" y2="40753"/>
                        <a14:foregroundMark x1="42193" y1="40753" x2="41450" y2="48630"/>
                        <a14:foregroundMark x1="41450" y1="48630" x2="45167" y2="55479"/>
                        <a14:foregroundMark x1="45167" y1="55479" x2="54275" y2="62671"/>
                        <a14:foregroundMark x1="54275" y1="62671" x2="59665" y2="64041"/>
                        <a14:foregroundMark x1="59665" y1="64041" x2="68401" y2="60959"/>
                        <a14:foregroundMark x1="68401" y1="60959" x2="72677" y2="55822"/>
                        <a14:foregroundMark x1="72677" y1="55822" x2="75465" y2="47260"/>
                        <a14:foregroundMark x1="75465" y1="47260" x2="76208" y2="39384"/>
                        <a14:foregroundMark x1="76208" y1="39384" x2="70446" y2="27397"/>
                        <a14:foregroundMark x1="70446" y1="27397" x2="60781" y2="22603"/>
                        <a14:foregroundMark x1="60781" y1="22603" x2="49071" y2="26712"/>
                        <a14:foregroundMark x1="49071" y1="26712" x2="46097" y2="33904"/>
                        <a14:foregroundMark x1="43680" y1="53425" x2="42007" y2="61986"/>
                        <a14:foregroundMark x1="42007" y1="61986" x2="43494" y2="67466"/>
                        <a14:foregroundMark x1="48699" y1="72945" x2="48141" y2="68836"/>
                        <a14:foregroundMark x1="47955" y1="72260" x2="47212" y2="72260"/>
                        <a14:foregroundMark x1="46840" y1="70548" x2="50929" y2="70205"/>
                        <a14:foregroundMark x1="50929" y1="70205" x2="46283" y2="72945"/>
                        <a14:foregroundMark x1="46283" y1="72945" x2="47212" y2="73630"/>
                        <a14:foregroundMark x1="47398" y1="70548" x2="44981" y2="72945"/>
                        <a14:foregroundMark x1="74953" y1="93493" x2="75042" y2="93493"/>
                        <a14:foregroundMark x1="82342" y1="75000" x2="83086" y2="74658"/>
                        <a14:foregroundMark x1="83643" y1="75685" x2="81599" y2="74658"/>
                        <a14:foregroundMark x1="75431" y1="93151" x2="75279" y2="93151"/>
                        <a14:foregroundMark x1="83829" y1="90753" x2="84015" y2="91781"/>
                        <a14:backgroundMark x1="71004" y1="97603" x2="73960" y2="95696"/>
                        <a14:backgroundMark x1="74721" y1="96575" x2="74951" y2="95518"/>
                        <a14:backgroundMark x1="75721" y1="95653" x2="74522" y2="96758"/>
                        <a14:backgroundMark x1="74721" y1="95205" x2="77881" y2="95205"/>
                        <a14:backgroundMark x1="75465" y1="95548" x2="74721" y2="95548"/>
                        <a14:backgroundMark x1="75465" y1="95205" x2="74721" y2="94863"/>
                        <a14:backgroundMark x1="75651" y1="95205" x2="75279" y2="94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300" y="19695394"/>
            <a:ext cx="12136094" cy="6586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1DC8C-9457-45F1-89EF-DE9B9D0165A6}"/>
              </a:ext>
            </a:extLst>
          </p:cNvPr>
          <p:cNvSpPr txBox="1"/>
          <p:nvPr/>
        </p:nvSpPr>
        <p:spPr>
          <a:xfrm>
            <a:off x="34982007" y="13329619"/>
            <a:ext cx="7103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How much energy do we use every day?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942F3-6A7A-4D72-8BD2-9BFB453DAF0F}"/>
              </a:ext>
            </a:extLst>
          </p:cNvPr>
          <p:cNvSpPr txBox="1"/>
          <p:nvPr/>
        </p:nvSpPr>
        <p:spPr>
          <a:xfrm>
            <a:off x="16961484" y="18506217"/>
            <a:ext cx="10613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Engineering Design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96CEB-6899-4FAA-BA79-3844AD4489B0}"/>
              </a:ext>
            </a:extLst>
          </p:cNvPr>
          <p:cNvSpPr txBox="1"/>
          <p:nvPr/>
        </p:nvSpPr>
        <p:spPr>
          <a:xfrm flipH="1">
            <a:off x="17371423" y="27386894"/>
            <a:ext cx="97939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What is the best way to communicate results for someone else to use?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87258-40A3-4915-A310-9D77219E0E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93683" y="27215216"/>
            <a:ext cx="12448765" cy="43000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56BF34-C5F8-4FFC-9434-695B91EF7BE0}"/>
              </a:ext>
            </a:extLst>
          </p:cNvPr>
          <p:cNvSpPr txBox="1"/>
          <p:nvPr/>
        </p:nvSpPr>
        <p:spPr>
          <a:xfrm>
            <a:off x="29843100" y="20495841"/>
            <a:ext cx="57423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How can we minimize our energy use? How can we maximize it?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E6092-9351-4217-9348-1F344D7CEA60}"/>
              </a:ext>
            </a:extLst>
          </p:cNvPr>
          <p:cNvSpPr txBox="1"/>
          <p:nvPr/>
        </p:nvSpPr>
        <p:spPr>
          <a:xfrm>
            <a:off x="1649158" y="20495841"/>
            <a:ext cx="121360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As the number of locations becomes large, how can a computer calculate a reasonably short path quickly?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D85E08-A59E-4AD3-A072-F0BC2BF73168}"/>
              </a:ext>
            </a:extLst>
          </p:cNvPr>
          <p:cNvSpPr txBox="1"/>
          <p:nvPr/>
        </p:nvSpPr>
        <p:spPr>
          <a:xfrm>
            <a:off x="1443038" y="29879884"/>
            <a:ext cx="97939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How should the locations be clustered for each trip?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BE6EFC-1A39-4E7C-A398-CAB0CE3FF046}"/>
              </a:ext>
            </a:extLst>
          </p:cNvPr>
          <p:cNvSpPr txBox="1"/>
          <p:nvPr/>
        </p:nvSpPr>
        <p:spPr>
          <a:xfrm flipH="1">
            <a:off x="17199111" y="13435069"/>
            <a:ext cx="97939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How do we identify a problem that needs to be solved?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5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200" dirty="0"/>
              <a:t>What are possible ways to solve the problem?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49BFD-C700-4082-93FD-4300D1B2C9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85400" y="15675005"/>
            <a:ext cx="6857049" cy="109810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19724</TotalTime>
  <Words>148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Bright</vt:lpstr>
      <vt:lpstr>Default Design</vt:lpstr>
      <vt:lpstr>Route Optimization Matthew Bagazinski Detroit Cristo Rey High School, Physics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Matthew Bagazinski</cp:lastModifiedBy>
  <cp:revision>75</cp:revision>
  <dcterms:created xsi:type="dcterms:W3CDTF">2004-07-26T21:45:23Z</dcterms:created>
  <dcterms:modified xsi:type="dcterms:W3CDTF">2019-07-19T16:01:03Z</dcterms:modified>
  <cp:category>science research poster</cp:category>
</cp:coreProperties>
</file>